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9" r:id="rId2"/>
    <p:sldId id="258" r:id="rId3"/>
    <p:sldId id="260" r:id="rId4"/>
    <p:sldId id="261"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954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82" autoAdjust="0"/>
    <p:restoredTop sz="94660"/>
  </p:normalViewPr>
  <p:slideViewPr>
    <p:cSldViewPr snapToGrid="0">
      <p:cViewPr varScale="1">
        <p:scale>
          <a:sx n="84" d="100"/>
          <a:sy n="84" d="100"/>
        </p:scale>
        <p:origin x="216" y="7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7854BA-B193-474C-ABE7-7D8C8FBFDA42}" type="datetimeFigureOut">
              <a:rPr lang="en-US" smtClean="0"/>
              <a:t>10/15/20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0DA4FC-8034-455C-8828-F7EF1CD142C7}" type="slidenum">
              <a:rPr lang="en-US" smtClean="0"/>
              <a:t>‹#›</a:t>
            </a:fld>
            <a:endParaRPr lang="en-US"/>
          </a:p>
        </p:txBody>
      </p:sp>
    </p:spTree>
    <p:extLst>
      <p:ext uri="{BB962C8B-B14F-4D97-AF65-F5344CB8AC3E}">
        <p14:creationId xmlns:p14="http://schemas.microsoft.com/office/powerpoint/2010/main" val="2195445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BA49E8-968B-4182-BF69-3CD17E319F59}" type="slidenum">
              <a:rPr lang="en-US" smtClean="0"/>
              <a:t>1</a:t>
            </a:fld>
            <a:endParaRPr lang="en-US"/>
          </a:p>
        </p:txBody>
      </p:sp>
    </p:spTree>
    <p:extLst>
      <p:ext uri="{BB962C8B-B14F-4D97-AF65-F5344CB8AC3E}">
        <p14:creationId xmlns:p14="http://schemas.microsoft.com/office/powerpoint/2010/main" val="916721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9469AC5-27E9-4EDF-9D37-2DAA7EAC003E}" type="datetimeFigureOut">
              <a:rPr lang="en-US" smtClean="0"/>
              <a:t>10/15/20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A3CCF-EF65-4DD3-8CCA-85E59D8C7025}" type="slidenum">
              <a:rPr lang="en-US" smtClean="0"/>
              <a:t>‹#›</a:t>
            </a:fld>
            <a:endParaRPr lang="en-US"/>
          </a:p>
        </p:txBody>
      </p:sp>
    </p:spTree>
    <p:extLst>
      <p:ext uri="{BB962C8B-B14F-4D97-AF65-F5344CB8AC3E}">
        <p14:creationId xmlns:p14="http://schemas.microsoft.com/office/powerpoint/2010/main" val="2384468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469AC5-27E9-4EDF-9D37-2DAA7EAC003E}" type="datetimeFigureOut">
              <a:rPr lang="en-US" smtClean="0"/>
              <a:t>10/15/20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A3CCF-EF65-4DD3-8CCA-85E59D8C7025}" type="slidenum">
              <a:rPr lang="en-US" smtClean="0"/>
              <a:t>‹#›</a:t>
            </a:fld>
            <a:endParaRPr lang="en-US"/>
          </a:p>
        </p:txBody>
      </p:sp>
    </p:spTree>
    <p:extLst>
      <p:ext uri="{BB962C8B-B14F-4D97-AF65-F5344CB8AC3E}">
        <p14:creationId xmlns:p14="http://schemas.microsoft.com/office/powerpoint/2010/main" val="1905361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469AC5-27E9-4EDF-9D37-2DAA7EAC003E}" type="datetimeFigureOut">
              <a:rPr lang="en-US" smtClean="0"/>
              <a:t>10/15/20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A3CCF-EF65-4DD3-8CCA-85E59D8C7025}" type="slidenum">
              <a:rPr lang="en-US" smtClean="0"/>
              <a:t>‹#›</a:t>
            </a:fld>
            <a:endParaRPr lang="en-US"/>
          </a:p>
        </p:txBody>
      </p:sp>
    </p:spTree>
    <p:extLst>
      <p:ext uri="{BB962C8B-B14F-4D97-AF65-F5344CB8AC3E}">
        <p14:creationId xmlns:p14="http://schemas.microsoft.com/office/powerpoint/2010/main" val="4271719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469AC5-27E9-4EDF-9D37-2DAA7EAC003E}" type="datetimeFigureOut">
              <a:rPr lang="en-US" smtClean="0"/>
              <a:t>10/15/20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A3CCF-EF65-4DD3-8CCA-85E59D8C7025}" type="slidenum">
              <a:rPr lang="en-US" smtClean="0"/>
              <a:t>‹#›</a:t>
            </a:fld>
            <a:endParaRPr lang="en-US"/>
          </a:p>
        </p:txBody>
      </p:sp>
    </p:spTree>
    <p:extLst>
      <p:ext uri="{BB962C8B-B14F-4D97-AF65-F5344CB8AC3E}">
        <p14:creationId xmlns:p14="http://schemas.microsoft.com/office/powerpoint/2010/main" val="2659113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9469AC5-27E9-4EDF-9D37-2DAA7EAC003E}" type="datetimeFigureOut">
              <a:rPr lang="en-US" smtClean="0"/>
              <a:t>10/15/20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A3CCF-EF65-4DD3-8CCA-85E59D8C7025}" type="slidenum">
              <a:rPr lang="en-US" smtClean="0"/>
              <a:t>‹#›</a:t>
            </a:fld>
            <a:endParaRPr lang="en-US"/>
          </a:p>
        </p:txBody>
      </p:sp>
    </p:spTree>
    <p:extLst>
      <p:ext uri="{BB962C8B-B14F-4D97-AF65-F5344CB8AC3E}">
        <p14:creationId xmlns:p14="http://schemas.microsoft.com/office/powerpoint/2010/main" val="2163787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9469AC5-27E9-4EDF-9D37-2DAA7EAC003E}" type="datetimeFigureOut">
              <a:rPr lang="en-US" smtClean="0"/>
              <a:t>10/15/20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A3CCF-EF65-4DD3-8CCA-85E59D8C7025}" type="slidenum">
              <a:rPr lang="en-US" smtClean="0"/>
              <a:t>‹#›</a:t>
            </a:fld>
            <a:endParaRPr lang="en-US"/>
          </a:p>
        </p:txBody>
      </p:sp>
    </p:spTree>
    <p:extLst>
      <p:ext uri="{BB962C8B-B14F-4D97-AF65-F5344CB8AC3E}">
        <p14:creationId xmlns:p14="http://schemas.microsoft.com/office/powerpoint/2010/main" val="1142313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9469AC5-27E9-4EDF-9D37-2DAA7EAC003E}" type="datetimeFigureOut">
              <a:rPr lang="en-US" smtClean="0"/>
              <a:t>10/15/20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BA3CCF-EF65-4DD3-8CCA-85E59D8C7025}" type="slidenum">
              <a:rPr lang="en-US" smtClean="0"/>
              <a:t>‹#›</a:t>
            </a:fld>
            <a:endParaRPr lang="en-US"/>
          </a:p>
        </p:txBody>
      </p:sp>
    </p:spTree>
    <p:extLst>
      <p:ext uri="{BB962C8B-B14F-4D97-AF65-F5344CB8AC3E}">
        <p14:creationId xmlns:p14="http://schemas.microsoft.com/office/powerpoint/2010/main" val="177176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469AC5-27E9-4EDF-9D37-2DAA7EAC003E}" type="datetimeFigureOut">
              <a:rPr lang="en-US" smtClean="0"/>
              <a:t>10/15/20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BA3CCF-EF65-4DD3-8CCA-85E59D8C7025}" type="slidenum">
              <a:rPr lang="en-US" smtClean="0"/>
              <a:t>‹#›</a:t>
            </a:fld>
            <a:endParaRPr lang="en-US"/>
          </a:p>
        </p:txBody>
      </p:sp>
    </p:spTree>
    <p:extLst>
      <p:ext uri="{BB962C8B-B14F-4D97-AF65-F5344CB8AC3E}">
        <p14:creationId xmlns:p14="http://schemas.microsoft.com/office/powerpoint/2010/main" val="1843061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469AC5-27E9-4EDF-9D37-2DAA7EAC003E}" type="datetimeFigureOut">
              <a:rPr lang="en-US" smtClean="0"/>
              <a:t>10/15/20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BA3CCF-EF65-4DD3-8CCA-85E59D8C7025}" type="slidenum">
              <a:rPr lang="en-US" smtClean="0"/>
              <a:t>‹#›</a:t>
            </a:fld>
            <a:endParaRPr lang="en-US"/>
          </a:p>
        </p:txBody>
      </p:sp>
    </p:spTree>
    <p:extLst>
      <p:ext uri="{BB962C8B-B14F-4D97-AF65-F5344CB8AC3E}">
        <p14:creationId xmlns:p14="http://schemas.microsoft.com/office/powerpoint/2010/main" val="2463982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469AC5-27E9-4EDF-9D37-2DAA7EAC003E}" type="datetimeFigureOut">
              <a:rPr lang="en-US" smtClean="0"/>
              <a:t>10/15/20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A3CCF-EF65-4DD3-8CCA-85E59D8C7025}" type="slidenum">
              <a:rPr lang="en-US" smtClean="0"/>
              <a:t>‹#›</a:t>
            </a:fld>
            <a:endParaRPr lang="en-US"/>
          </a:p>
        </p:txBody>
      </p:sp>
    </p:spTree>
    <p:extLst>
      <p:ext uri="{BB962C8B-B14F-4D97-AF65-F5344CB8AC3E}">
        <p14:creationId xmlns:p14="http://schemas.microsoft.com/office/powerpoint/2010/main" val="2919153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469AC5-27E9-4EDF-9D37-2DAA7EAC003E}" type="datetimeFigureOut">
              <a:rPr lang="en-US" smtClean="0"/>
              <a:t>10/15/20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A3CCF-EF65-4DD3-8CCA-85E59D8C7025}" type="slidenum">
              <a:rPr lang="en-US" smtClean="0"/>
              <a:t>‹#›</a:t>
            </a:fld>
            <a:endParaRPr lang="en-US"/>
          </a:p>
        </p:txBody>
      </p:sp>
    </p:spTree>
    <p:extLst>
      <p:ext uri="{BB962C8B-B14F-4D97-AF65-F5344CB8AC3E}">
        <p14:creationId xmlns:p14="http://schemas.microsoft.com/office/powerpoint/2010/main" val="2218710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469AC5-27E9-4EDF-9D37-2DAA7EAC003E}" type="datetimeFigureOut">
              <a:rPr lang="en-US" smtClean="0"/>
              <a:t>10/15/20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A3CCF-EF65-4DD3-8CCA-85E59D8C7025}" type="slidenum">
              <a:rPr lang="en-US" smtClean="0"/>
              <a:t>‹#›</a:t>
            </a:fld>
            <a:endParaRPr lang="en-US"/>
          </a:p>
        </p:txBody>
      </p:sp>
    </p:spTree>
    <p:extLst>
      <p:ext uri="{BB962C8B-B14F-4D97-AF65-F5344CB8AC3E}">
        <p14:creationId xmlns:p14="http://schemas.microsoft.com/office/powerpoint/2010/main" val="30064346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www.thecultureblend.com/scenery-machinery-people-rethinking-our-view-of-human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www.farmers.gov/connect/blog/growing-farmersgov/farmers-farmers-usda-employee-puts-farmer-first-farmersgov" TargetMode="External"/><Relationship Id="rId11" Type="http://schemas.openxmlformats.org/officeDocument/2006/relationships/image" Target="../media/image8.jpeg"/><Relationship Id="rId5" Type="http://schemas.openxmlformats.org/officeDocument/2006/relationships/hyperlink" Target="http://www.publicdomainfiles.com/show_file.php?id=13993279815379" TargetMode="External"/><Relationship Id="rId10" Type="http://schemas.microsoft.com/office/2007/relationships/hdphoto" Target="../media/hdphoto2.wdp"/><Relationship Id="rId4" Type="http://schemas.openxmlformats.org/officeDocument/2006/relationships/hyperlink" Target="https://www.flickr.com/photos/auvet/14674479311/in/photostream/" TargetMode="External"/><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 y="0"/>
            <a:ext cx="12192001" cy="68580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34659" b="33045"/>
          <a:stretch/>
        </p:blipFill>
        <p:spPr bwMode="auto">
          <a:xfrm>
            <a:off x="686479" y="627472"/>
            <a:ext cx="2966110" cy="958517"/>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686479" y="5976654"/>
            <a:ext cx="7373258" cy="461665"/>
          </a:xfrm>
          <a:prstGeom prst="rect">
            <a:avLst/>
          </a:prstGeom>
          <a:noFill/>
        </p:spPr>
        <p:txBody>
          <a:bodyPr wrap="square" rtlCol="0">
            <a:spAutoFit/>
          </a:bodyPr>
          <a:lstStyle/>
          <a:p>
            <a:pPr indent="-457200"/>
            <a:r>
              <a:rPr lang="en-US" sz="1200" dirty="0">
                <a:solidFill>
                  <a:schemeClr val="bg1"/>
                </a:solidFill>
                <a:latin typeface="Acumin Pro" panose="020B0504020202020204" pitchFamily="34" charset="77"/>
              </a:rPr>
              <a:t>Jones, J.  (2017, February 1).  </a:t>
            </a:r>
            <a:r>
              <a:rPr lang="en-US" sz="1200" i="1" dirty="0">
                <a:solidFill>
                  <a:schemeClr val="bg1"/>
                </a:solidFill>
                <a:latin typeface="Acumin Pro" panose="020B0504020202020204" pitchFamily="34" charset="77"/>
              </a:rPr>
              <a:t>Scenery, machinery, people—Rethinking our view of humans</a:t>
            </a:r>
            <a:r>
              <a:rPr lang="en-US" sz="1200" dirty="0">
                <a:solidFill>
                  <a:schemeClr val="bg1"/>
                </a:solidFill>
                <a:latin typeface="Acumin Pro" panose="020B0504020202020204" pitchFamily="34" charset="77"/>
              </a:rPr>
              <a:t>.  The Culture Blend.  </a:t>
            </a:r>
          </a:p>
          <a:p>
            <a:pPr indent="-457200"/>
            <a:r>
              <a:rPr lang="en-US" sz="1200" dirty="0">
                <a:solidFill>
                  <a:schemeClr val="bg1"/>
                </a:solidFill>
                <a:latin typeface="Acumin Pro" panose="020B0504020202020204" pitchFamily="34" charset="77"/>
                <a:hlinkClick r:id="rId4">
                  <a:extLst>
                    <a:ext uri="{A12FA001-AC4F-418D-AE19-62706E023703}">
                      <ahyp:hlinkClr xmlns:ahyp="http://schemas.microsoft.com/office/drawing/2018/hyperlinkcolor" val="tx"/>
                    </a:ext>
                  </a:extLst>
                </a:hlinkClick>
              </a:rPr>
              <a:t>http://www.thecultureblend.com/scenery-machinery-people-rethinking-our-view-of-humans/</a:t>
            </a:r>
            <a:endParaRPr lang="en-US" sz="1200" dirty="0">
              <a:solidFill>
                <a:schemeClr val="bg1"/>
              </a:solidFill>
              <a:latin typeface="Acumin Pro" panose="020B0504020202020204" pitchFamily="34" charset="77"/>
            </a:endParaRPr>
          </a:p>
        </p:txBody>
      </p:sp>
      <p:pic>
        <p:nvPicPr>
          <p:cNvPr id="5" name="Picture 4" descr="A picture containing bottle&#10;&#10;Description automatically generated">
            <a:extLst>
              <a:ext uri="{FF2B5EF4-FFF2-40B4-BE49-F238E27FC236}">
                <a16:creationId xmlns:a16="http://schemas.microsoft.com/office/drawing/2014/main" id="{9DFA5E11-A4F9-5C47-8DCC-395B96BC50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3460" y="5176554"/>
            <a:ext cx="2032000" cy="1600200"/>
          </a:xfrm>
          <a:prstGeom prst="rect">
            <a:avLst/>
          </a:prstGeom>
        </p:spPr>
      </p:pic>
      <p:pic>
        <p:nvPicPr>
          <p:cNvPr id="8" name="Picture 7" descr="Three images side-by-side: The first depicts a field of crops with mountains in the background and the word &quot;scenery&quot; in the middle. The second depicts an old tractor with the word &quot;machinery&quot; in the middle. The third depicts an older man wearing a hat standing in a field with the word &quot;people&quot; in the middle.">
            <a:extLst>
              <a:ext uri="{FF2B5EF4-FFF2-40B4-BE49-F238E27FC236}">
                <a16:creationId xmlns:a16="http://schemas.microsoft.com/office/drawing/2014/main" id="{052C24C0-FA2F-D344-9596-5FBA0400FD3B}"/>
              </a:ext>
            </a:extLst>
          </p:cNvPr>
          <p:cNvPicPr>
            <a:picLocks noChangeAspect="1"/>
          </p:cNvPicPr>
          <p:nvPr/>
        </p:nvPicPr>
        <p:blipFill>
          <a:blip r:embed="rId6"/>
          <a:stretch>
            <a:fillRect/>
          </a:stretch>
        </p:blipFill>
        <p:spPr>
          <a:xfrm>
            <a:off x="785164" y="1920721"/>
            <a:ext cx="9118296" cy="3151626"/>
          </a:xfrm>
          <a:prstGeom prst="rect">
            <a:avLst/>
          </a:prstGeom>
        </p:spPr>
      </p:pic>
    </p:spTree>
    <p:extLst>
      <p:ext uri="{BB962C8B-B14F-4D97-AF65-F5344CB8AC3E}">
        <p14:creationId xmlns:p14="http://schemas.microsoft.com/office/powerpoint/2010/main" val="366206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968" y="-52439"/>
            <a:ext cx="12187031" cy="925830"/>
            <a:chOff x="-1" y="0"/>
            <a:chExt cx="12187723" cy="926245"/>
          </a:xfrm>
        </p:grpSpPr>
        <p:sp>
          <p:nvSpPr>
            <p:cNvPr id="7" name="Rectangle 6"/>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Flowchart: Manual Input 7"/>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10" name="Text Box 2"/>
            <p:cNvSpPr txBox="1">
              <a:spLocks noChangeArrowheads="1"/>
            </p:cNvSpPr>
            <p:nvPr/>
          </p:nvSpPr>
          <p:spPr bwMode="auto">
            <a:xfrm>
              <a:off x="4301202" y="157610"/>
              <a:ext cx="7633685" cy="588843"/>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2800" cap="all" dirty="0">
                  <a:solidFill>
                    <a:srgbClr val="FFFFFF"/>
                  </a:solidFill>
                  <a:effectLst/>
                  <a:latin typeface="Acumin Pro" panose="020B0504020202020204" pitchFamily="34" charset="77"/>
                  <a:ea typeface="Calibri" panose="020F0502020204030204" pitchFamily="34" charset="0"/>
                  <a:cs typeface="Times New Roman" panose="02020603050405020304" pitchFamily="18" charset="0"/>
                </a:rPr>
                <a:t>Scenery, Machinery, People</a:t>
              </a:r>
              <a:endParaRPr lang="en-US" sz="2800" cap="all" dirty="0">
                <a:effectLst/>
                <a:latin typeface="Acumin Pro" panose="020B0504020202020204" pitchFamily="34" charset="77"/>
                <a:ea typeface="Calibri" panose="020F0502020204030204" pitchFamily="34" charset="0"/>
                <a:cs typeface="Times New Roman" panose="02020603050405020304" pitchFamily="18" charset="0"/>
              </a:endParaRPr>
            </a:p>
          </p:txBody>
        </p:sp>
      </p:grpSp>
      <p:pic>
        <p:nvPicPr>
          <p:cNvPr id="3" name="Picture 2" descr="A close up of a sign&#10;&#10;Description automatically generated">
            <a:extLst>
              <a:ext uri="{FF2B5EF4-FFF2-40B4-BE49-F238E27FC236}">
                <a16:creationId xmlns:a16="http://schemas.microsoft.com/office/drawing/2014/main" id="{43E8634C-35C0-664F-A32B-83FF1D6052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9190" y="5257800"/>
            <a:ext cx="2032000" cy="1600200"/>
          </a:xfrm>
          <a:prstGeom prst="rect">
            <a:avLst/>
          </a:prstGeom>
        </p:spPr>
      </p:pic>
      <p:pic>
        <p:nvPicPr>
          <p:cNvPr id="11" name="Picture 10" descr="Three images stacked on top of each other: The first depicts a field of crops with mountains in the background and the word &quot;scenery&quot; in the middle. The second depicts an old tractor with the word &quot;machinery&quot; in the middle. The third depicts an older man wearing a hat standing in a field with the word &quot;people&quot; in the middle.">
            <a:extLst>
              <a:ext uri="{FF2B5EF4-FFF2-40B4-BE49-F238E27FC236}">
                <a16:creationId xmlns:a16="http://schemas.microsoft.com/office/drawing/2014/main" id="{C1CD09FE-6147-484A-AF83-52B2D558B9E4}"/>
              </a:ext>
            </a:extLst>
          </p:cNvPr>
          <p:cNvPicPr>
            <a:picLocks noChangeAspect="1"/>
          </p:cNvPicPr>
          <p:nvPr/>
        </p:nvPicPr>
        <p:blipFill rotWithShape="1">
          <a:blip r:embed="rId4"/>
          <a:srcRect l="1570" r="78711" b="2078"/>
          <a:stretch/>
        </p:blipFill>
        <p:spPr>
          <a:xfrm>
            <a:off x="478381" y="969069"/>
            <a:ext cx="1705587" cy="5690321"/>
          </a:xfrm>
          <a:prstGeom prst="rect">
            <a:avLst/>
          </a:prstGeom>
        </p:spPr>
      </p:pic>
      <p:sp>
        <p:nvSpPr>
          <p:cNvPr id="12" name="TextBox 11">
            <a:extLst>
              <a:ext uri="{FF2B5EF4-FFF2-40B4-BE49-F238E27FC236}">
                <a16:creationId xmlns:a16="http://schemas.microsoft.com/office/drawing/2014/main" id="{2845924A-0762-0740-8B79-AD1C62E3FE0D}"/>
              </a:ext>
            </a:extLst>
          </p:cNvPr>
          <p:cNvSpPr txBox="1"/>
          <p:nvPr/>
        </p:nvSpPr>
        <p:spPr>
          <a:xfrm>
            <a:off x="2400564" y="1226892"/>
            <a:ext cx="7114850" cy="1200329"/>
          </a:xfrm>
          <a:prstGeom prst="rect">
            <a:avLst/>
          </a:prstGeom>
          <a:noFill/>
        </p:spPr>
        <p:txBody>
          <a:bodyPr wrap="square" rtlCol="0">
            <a:spAutoFit/>
          </a:bodyPr>
          <a:lstStyle/>
          <a:p>
            <a:r>
              <a:rPr lang="en-US" b="1" dirty="0">
                <a:solidFill>
                  <a:srgbClr val="4B5459"/>
                </a:solidFill>
                <a:latin typeface="Acumin Pro" panose="020B0504020202020204" pitchFamily="34" charset="77"/>
              </a:rPr>
              <a:t>SCENERY</a:t>
            </a:r>
            <a:r>
              <a:rPr lang="en-US" dirty="0">
                <a:solidFill>
                  <a:srgbClr val="4B5459"/>
                </a:solidFill>
                <a:latin typeface="Acumin Pro" panose="020B0504020202020204" pitchFamily="34" charset="77"/>
              </a:rPr>
              <a:t> encompasses everything off in the distance worth looking at and talking about. Mountains. Clouds. Trees. Fascinating things. Confusing things. Fun to explore and great for conversation, but not a priority for the farmer.</a:t>
            </a:r>
          </a:p>
        </p:txBody>
      </p:sp>
      <p:sp>
        <p:nvSpPr>
          <p:cNvPr id="13" name="TextBox 12">
            <a:extLst>
              <a:ext uri="{FF2B5EF4-FFF2-40B4-BE49-F238E27FC236}">
                <a16:creationId xmlns:a16="http://schemas.microsoft.com/office/drawing/2014/main" id="{8C62EF9D-370D-FD44-B038-3C783688CEA6}"/>
              </a:ext>
            </a:extLst>
          </p:cNvPr>
          <p:cNvSpPr txBox="1"/>
          <p:nvPr/>
        </p:nvSpPr>
        <p:spPr>
          <a:xfrm>
            <a:off x="2400564" y="2992951"/>
            <a:ext cx="7337796" cy="1477328"/>
          </a:xfrm>
          <a:prstGeom prst="rect">
            <a:avLst/>
          </a:prstGeom>
          <a:noFill/>
        </p:spPr>
        <p:txBody>
          <a:bodyPr wrap="square" rtlCol="0">
            <a:spAutoFit/>
          </a:bodyPr>
          <a:lstStyle/>
          <a:p>
            <a:r>
              <a:rPr lang="en-US" b="1" dirty="0">
                <a:solidFill>
                  <a:srgbClr val="4B5459"/>
                </a:solidFill>
                <a:latin typeface="Acumin Pro" panose="020B0504020202020204" pitchFamily="34" charset="77"/>
              </a:rPr>
              <a:t>MACHINERY</a:t>
            </a:r>
            <a:r>
              <a:rPr lang="en-US" dirty="0">
                <a:solidFill>
                  <a:srgbClr val="4B5459"/>
                </a:solidFill>
                <a:latin typeface="Acumin Pro" panose="020B0504020202020204" pitchFamily="34" charset="77"/>
              </a:rPr>
              <a:t> is everything that helps the farmer accomplish goals and get work done. Tractors. Horses. Pitchforks. It exists solely to  accommodate the farmer. Machine maintenance is hard work but worth it because the farmer’s life is better when the machines work well. When they don’t, they get scrapped. </a:t>
            </a:r>
          </a:p>
        </p:txBody>
      </p:sp>
      <p:sp>
        <p:nvSpPr>
          <p:cNvPr id="14" name="TextBox 13">
            <a:extLst>
              <a:ext uri="{FF2B5EF4-FFF2-40B4-BE49-F238E27FC236}">
                <a16:creationId xmlns:a16="http://schemas.microsoft.com/office/drawing/2014/main" id="{09FB7984-B6B5-9846-830E-C21FFB469B65}"/>
              </a:ext>
            </a:extLst>
          </p:cNvPr>
          <p:cNvSpPr txBox="1"/>
          <p:nvPr/>
        </p:nvSpPr>
        <p:spPr>
          <a:xfrm>
            <a:off x="2400564" y="5085755"/>
            <a:ext cx="7114850" cy="1477328"/>
          </a:xfrm>
          <a:prstGeom prst="rect">
            <a:avLst/>
          </a:prstGeom>
          <a:noFill/>
        </p:spPr>
        <p:txBody>
          <a:bodyPr wrap="square" rtlCol="0">
            <a:spAutoFit/>
          </a:bodyPr>
          <a:lstStyle/>
          <a:p>
            <a:r>
              <a:rPr lang="en-US" b="1" dirty="0">
                <a:solidFill>
                  <a:srgbClr val="4B5459"/>
                </a:solidFill>
                <a:latin typeface="Acumin Pro" panose="020B0504020202020204" pitchFamily="34" charset="77"/>
              </a:rPr>
              <a:t>PEOPLE</a:t>
            </a:r>
            <a:r>
              <a:rPr lang="en-US" dirty="0">
                <a:solidFill>
                  <a:srgbClr val="4B5459"/>
                </a:solidFill>
                <a:latin typeface="Acumin Pro" panose="020B0504020202020204" pitchFamily="34" charset="77"/>
              </a:rPr>
              <a:t> are people. Family. Friends. Neighbors. Complex relationships that involve give and take. Emotions are invested, and benefits and challenges are mutual (although not necessarily balanced). People are also high maintenance but less likely to be scrapped because they hold intrinsic value.</a:t>
            </a:r>
          </a:p>
        </p:txBody>
      </p:sp>
    </p:spTree>
    <p:extLst>
      <p:ext uri="{BB962C8B-B14F-4D97-AF65-F5344CB8AC3E}">
        <p14:creationId xmlns:p14="http://schemas.microsoft.com/office/powerpoint/2010/main" val="870142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968" y="-52439"/>
            <a:ext cx="12187031" cy="925830"/>
            <a:chOff x="-1" y="0"/>
            <a:chExt cx="12187723" cy="926245"/>
          </a:xfrm>
        </p:grpSpPr>
        <p:sp>
          <p:nvSpPr>
            <p:cNvPr id="5" name="Rectangle 4"/>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Flowchart: Manual Input 7"/>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8" name="Text Box 2"/>
            <p:cNvSpPr txBox="1">
              <a:spLocks noChangeArrowheads="1"/>
            </p:cNvSpPr>
            <p:nvPr/>
          </p:nvSpPr>
          <p:spPr bwMode="auto">
            <a:xfrm>
              <a:off x="4301202" y="157610"/>
              <a:ext cx="7633685" cy="588843"/>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pPr>
              <a:r>
                <a:rPr lang="en-US" sz="2800" cap="all" dirty="0">
                  <a:solidFill>
                    <a:srgbClr val="FFFFFF"/>
                  </a:solidFill>
                  <a:latin typeface="Acumin Pro" panose="020B0504020202020204" pitchFamily="34" charset="77"/>
                  <a:ea typeface="Calibri" panose="020F0502020204030204" pitchFamily="34" charset="0"/>
                  <a:cs typeface="Times New Roman" panose="02020603050405020304" pitchFamily="18" charset="0"/>
                </a:rPr>
                <a:t>Scenery, Machinery, People</a:t>
              </a:r>
              <a:endParaRPr lang="en-US" sz="2800" cap="all" dirty="0">
                <a:latin typeface="Acumin Pro" panose="020B0504020202020204" pitchFamily="34" charset="77"/>
                <a:ea typeface="Calibri" panose="020F0502020204030204" pitchFamily="34" charset="0"/>
                <a:cs typeface="Times New Roman" panose="02020603050405020304" pitchFamily="18" charset="0"/>
              </a:endParaRPr>
            </a:p>
          </p:txBody>
        </p:sp>
      </p:grpSp>
      <p:pic>
        <p:nvPicPr>
          <p:cNvPr id="10" name="Picture 9" descr="A close up of a sign&#10;&#10;Description automatically generated">
            <a:extLst>
              <a:ext uri="{FF2B5EF4-FFF2-40B4-BE49-F238E27FC236}">
                <a16:creationId xmlns:a16="http://schemas.microsoft.com/office/drawing/2014/main" id="{CBA13803-327C-1340-8EBA-FB832F44FF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9190" y="5257800"/>
            <a:ext cx="2032000" cy="1600200"/>
          </a:xfrm>
          <a:prstGeom prst="rect">
            <a:avLst/>
          </a:prstGeom>
        </p:spPr>
      </p:pic>
      <p:sp>
        <p:nvSpPr>
          <p:cNvPr id="12" name="TextBox 11">
            <a:extLst>
              <a:ext uri="{FF2B5EF4-FFF2-40B4-BE49-F238E27FC236}">
                <a16:creationId xmlns:a16="http://schemas.microsoft.com/office/drawing/2014/main" id="{021B7880-8D16-2341-B863-4BAB7DC6AA78}"/>
              </a:ext>
            </a:extLst>
          </p:cNvPr>
          <p:cNvSpPr txBox="1"/>
          <p:nvPr/>
        </p:nvSpPr>
        <p:spPr>
          <a:xfrm>
            <a:off x="2402920" y="1112393"/>
            <a:ext cx="6995822" cy="1477328"/>
          </a:xfrm>
          <a:prstGeom prst="rect">
            <a:avLst/>
          </a:prstGeom>
          <a:noFill/>
        </p:spPr>
        <p:txBody>
          <a:bodyPr wrap="square" rtlCol="0">
            <a:spAutoFit/>
          </a:bodyPr>
          <a:lstStyle/>
          <a:p>
            <a:r>
              <a:rPr lang="en-US" dirty="0">
                <a:solidFill>
                  <a:srgbClr val="4B5459"/>
                </a:solidFill>
                <a:latin typeface="Acumin Pro" panose="020B0504020202020204" pitchFamily="34" charset="77"/>
              </a:rPr>
              <a:t>The Native Americans off in the distance with their strange clothes and confusing rituals were definitely worth talking about and absolutely fascinating to watch… but not so significant day to day to the non-native farmer.</a:t>
            </a:r>
          </a:p>
          <a:p>
            <a:r>
              <a:rPr lang="en-US" b="1" i="1" dirty="0">
                <a:solidFill>
                  <a:srgbClr val="4B5459"/>
                </a:solidFill>
                <a:latin typeface="Acumin Pro" panose="020B0504020202020204" pitchFamily="34" charset="77"/>
              </a:rPr>
              <a:t>They were scenery</a:t>
            </a:r>
            <a:r>
              <a:rPr lang="en-US" i="1" dirty="0">
                <a:solidFill>
                  <a:srgbClr val="4B5459"/>
                </a:solidFill>
                <a:latin typeface="Acumin Pro" panose="020B0504020202020204" pitchFamily="34" charset="77"/>
              </a:rPr>
              <a:t>. </a:t>
            </a:r>
          </a:p>
        </p:txBody>
      </p:sp>
      <p:sp>
        <p:nvSpPr>
          <p:cNvPr id="13" name="TextBox 12">
            <a:extLst>
              <a:ext uri="{FF2B5EF4-FFF2-40B4-BE49-F238E27FC236}">
                <a16:creationId xmlns:a16="http://schemas.microsoft.com/office/drawing/2014/main" id="{C35239ED-A4CF-0742-A48E-2F8D2042111B}"/>
              </a:ext>
            </a:extLst>
          </p:cNvPr>
          <p:cNvSpPr txBox="1"/>
          <p:nvPr/>
        </p:nvSpPr>
        <p:spPr>
          <a:xfrm>
            <a:off x="2402920" y="3169382"/>
            <a:ext cx="6663282" cy="1200329"/>
          </a:xfrm>
          <a:prstGeom prst="rect">
            <a:avLst/>
          </a:prstGeom>
          <a:noFill/>
        </p:spPr>
        <p:txBody>
          <a:bodyPr wrap="square" rtlCol="0">
            <a:spAutoFit/>
          </a:bodyPr>
          <a:lstStyle/>
          <a:p>
            <a:r>
              <a:rPr lang="en-US" dirty="0">
                <a:solidFill>
                  <a:srgbClr val="4B5459"/>
                </a:solidFill>
                <a:latin typeface="Acumin Pro" panose="020B0504020202020204" pitchFamily="34" charset="77"/>
              </a:rPr>
              <a:t>The hired help—the farm hands—the transient laborers were good to have around, especially if you got a strong one at a low wage.  They were incredibly helpful…until they weren’t.</a:t>
            </a:r>
          </a:p>
          <a:p>
            <a:r>
              <a:rPr lang="en-US" b="1" i="1" dirty="0">
                <a:solidFill>
                  <a:srgbClr val="4B5459"/>
                </a:solidFill>
                <a:latin typeface="Acumin Pro" panose="020B0504020202020204" pitchFamily="34" charset="77"/>
              </a:rPr>
              <a:t>They were machinery</a:t>
            </a:r>
            <a:r>
              <a:rPr lang="en-US" dirty="0">
                <a:solidFill>
                  <a:srgbClr val="4B5459"/>
                </a:solidFill>
                <a:latin typeface="Acumin Pro" panose="020B0504020202020204" pitchFamily="34" charset="77"/>
              </a:rPr>
              <a:t>. </a:t>
            </a:r>
          </a:p>
        </p:txBody>
      </p:sp>
      <p:sp>
        <p:nvSpPr>
          <p:cNvPr id="14" name="TextBox 13">
            <a:extLst>
              <a:ext uri="{FF2B5EF4-FFF2-40B4-BE49-F238E27FC236}">
                <a16:creationId xmlns:a16="http://schemas.microsoft.com/office/drawing/2014/main" id="{505AE92E-B9ED-7A46-8DF7-9BF3A95D608B}"/>
              </a:ext>
            </a:extLst>
          </p:cNvPr>
          <p:cNvSpPr txBox="1"/>
          <p:nvPr/>
        </p:nvSpPr>
        <p:spPr>
          <a:xfrm>
            <a:off x="2402920" y="5057626"/>
            <a:ext cx="6995823" cy="2000548"/>
          </a:xfrm>
          <a:prstGeom prst="rect">
            <a:avLst/>
          </a:prstGeom>
          <a:noFill/>
        </p:spPr>
        <p:txBody>
          <a:bodyPr wrap="square" rtlCol="0">
            <a:spAutoFit/>
          </a:bodyPr>
          <a:lstStyle/>
          <a:p>
            <a:r>
              <a:rPr lang="en-US" dirty="0">
                <a:solidFill>
                  <a:srgbClr val="4B5459"/>
                </a:solidFill>
                <a:latin typeface="Acumin Pro" panose="020B0504020202020204" pitchFamily="34" charset="77"/>
              </a:rPr>
              <a:t>The prime spot was reserved exclusively for those worth a relationship. Family, friends, neighbors and other farmers. Despite the fact that they were not the only humans in the picture, they had a category all their own.</a:t>
            </a:r>
          </a:p>
          <a:p>
            <a:r>
              <a:rPr lang="en-US" b="1" i="1" dirty="0">
                <a:solidFill>
                  <a:srgbClr val="4B5459"/>
                </a:solidFill>
                <a:latin typeface="Acumin Pro" panose="020B0504020202020204" pitchFamily="34" charset="77"/>
              </a:rPr>
              <a:t>They were the only people</a:t>
            </a:r>
            <a:r>
              <a:rPr lang="en-US" i="1" dirty="0">
                <a:solidFill>
                  <a:srgbClr val="4B5459"/>
                </a:solidFill>
                <a:latin typeface="Acumin Pro" panose="020B0504020202020204" pitchFamily="34" charset="77"/>
              </a:rPr>
              <a:t>.</a:t>
            </a:r>
          </a:p>
          <a:p>
            <a:r>
              <a:rPr lang="en-US" sz="800" i="1" dirty="0">
                <a:solidFill>
                  <a:srgbClr val="4B5459"/>
                </a:solidFill>
                <a:latin typeface="Acumin Pro" panose="020B0504020202020204" pitchFamily="34" charset="77"/>
              </a:rPr>
              <a:t>Jim Emerson </a:t>
            </a:r>
            <a:r>
              <a:rPr lang="en-US" sz="800" dirty="0">
                <a:latin typeface="Acumin Pro" panose="020B0504020202020204" pitchFamily="34" charset="77"/>
                <a:hlinkClick r:id="rId4"/>
              </a:rPr>
              <a:t>https://www.flickr.com/photos/auvet/14674479311/in/photostream/</a:t>
            </a:r>
            <a:r>
              <a:rPr lang="en-US" sz="800" dirty="0">
                <a:latin typeface="Acumin Pro" panose="020B0504020202020204" pitchFamily="34" charset="77"/>
              </a:rPr>
              <a:t>, </a:t>
            </a:r>
            <a:r>
              <a:rPr lang="en-US" sz="800" dirty="0">
                <a:latin typeface="Acumin Pro" panose="020B0504020202020204" pitchFamily="34" charset="77"/>
                <a:hlinkClick r:id="rId5"/>
              </a:rPr>
              <a:t>http://www.publicdomainfiles.com/show_file.php?id=13993279815379</a:t>
            </a:r>
            <a:r>
              <a:rPr lang="en-US" sz="800" dirty="0">
                <a:latin typeface="Acumin Pro" panose="020B0504020202020204" pitchFamily="34" charset="77"/>
              </a:rPr>
              <a:t>, </a:t>
            </a:r>
            <a:r>
              <a:rPr lang="en-US" sz="800" dirty="0">
                <a:latin typeface="Acumin Pro" panose="020B0504020202020204" pitchFamily="34" charset="77"/>
                <a:hlinkClick r:id="rId6"/>
              </a:rPr>
              <a:t>https://www.farmers.gov/connect/blog/growing-farmersgov/farmers-farmers-usda-employee-puts-farmer-first-farmersgov</a:t>
            </a:r>
            <a:r>
              <a:rPr lang="en-US" sz="800" dirty="0">
                <a:solidFill>
                  <a:srgbClr val="4B5459"/>
                </a:solidFill>
                <a:latin typeface="Acumin Pro" panose="020B0504020202020204" pitchFamily="34" charset="77"/>
              </a:rPr>
              <a:t> </a:t>
            </a:r>
            <a:endParaRPr lang="en-US" sz="800" i="1" dirty="0">
              <a:solidFill>
                <a:srgbClr val="4B5459"/>
              </a:solidFill>
              <a:latin typeface="Acumin Pro" panose="020B0504020202020204" pitchFamily="34" charset="77"/>
            </a:endParaRPr>
          </a:p>
          <a:p>
            <a:endParaRPr lang="en-US" i="1" dirty="0">
              <a:solidFill>
                <a:srgbClr val="4B5459"/>
              </a:solidFill>
              <a:latin typeface="Acumin Pro" panose="020B0504020202020204" pitchFamily="34" charset="77"/>
            </a:endParaRPr>
          </a:p>
        </p:txBody>
      </p:sp>
      <p:pic>
        <p:nvPicPr>
          <p:cNvPr id="15" name="Picture 14" descr="Road sign that reads &quot;Entering Standing Rock Indian Reservation.&quot;">
            <a:extLst>
              <a:ext uri="{FF2B5EF4-FFF2-40B4-BE49-F238E27FC236}">
                <a16:creationId xmlns:a16="http://schemas.microsoft.com/office/drawing/2014/main" id="{4234DED7-1FA4-5B4C-8545-AD8CF54CCAB9}"/>
              </a:ext>
            </a:extLst>
          </p:cNvPr>
          <p:cNvPicPr>
            <a:picLocks noChangeAspect="1"/>
          </p:cNvPicPr>
          <p:nvPr/>
        </p:nvPicPr>
        <p:blipFill rotWithShape="1">
          <a:blip r:embed="rId7">
            <a:extLst>
              <a:ext uri="{BEBA8EAE-BF5A-486C-A8C5-ECC9F3942E4B}">
                <a14:imgProps xmlns:a14="http://schemas.microsoft.com/office/drawing/2010/main">
                  <a14:imgLayer r:embed="rId8">
                    <a14:imgEffect>
                      <a14:sharpenSoften amount="92000"/>
                    </a14:imgEffect>
                  </a14:imgLayer>
                </a14:imgProps>
              </a:ext>
              <a:ext uri="{28A0092B-C50C-407E-A947-70E740481C1C}">
                <a14:useLocalDpi xmlns:a14="http://schemas.microsoft.com/office/drawing/2010/main" val="0"/>
              </a:ext>
            </a:extLst>
          </a:blip>
          <a:srcRect l="5301" t="15030" r="4994" b="8600"/>
          <a:stretch/>
        </p:blipFill>
        <p:spPr>
          <a:xfrm>
            <a:off x="390000" y="1112393"/>
            <a:ext cx="1667216" cy="1469522"/>
          </a:xfrm>
          <a:prstGeom prst="rect">
            <a:avLst/>
          </a:prstGeom>
        </p:spPr>
      </p:pic>
      <p:pic>
        <p:nvPicPr>
          <p:cNvPr id="16" name="Picture 15" descr="Laborers working on a farm. ">
            <a:extLst>
              <a:ext uri="{FF2B5EF4-FFF2-40B4-BE49-F238E27FC236}">
                <a16:creationId xmlns:a16="http://schemas.microsoft.com/office/drawing/2014/main" id="{D39CCB66-84B8-4941-B453-8023482FF36B}"/>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rightnessContrast bright="26000"/>
                    </a14:imgEffect>
                  </a14:imgLayer>
                </a14:imgProps>
              </a:ext>
              <a:ext uri="{28A0092B-C50C-407E-A947-70E740481C1C}">
                <a14:useLocalDpi xmlns:a14="http://schemas.microsoft.com/office/drawing/2010/main" val="0"/>
              </a:ext>
            </a:extLst>
          </a:blip>
          <a:srcRect t="4276" b="34797"/>
          <a:stretch/>
        </p:blipFill>
        <p:spPr>
          <a:xfrm>
            <a:off x="439608" y="3034785"/>
            <a:ext cx="1602368" cy="1469522"/>
          </a:xfrm>
          <a:prstGeom prst="rect">
            <a:avLst/>
          </a:prstGeom>
        </p:spPr>
      </p:pic>
      <p:pic>
        <p:nvPicPr>
          <p:cNvPr id="17" name="Picture 16" descr="Four people walking and talking together. ">
            <a:extLst>
              <a:ext uri="{FF2B5EF4-FFF2-40B4-BE49-F238E27FC236}">
                <a16:creationId xmlns:a16="http://schemas.microsoft.com/office/drawing/2014/main" id="{03E787B8-999A-1841-8FFA-695ACF0F3B95}"/>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r="23474"/>
          <a:stretch/>
        </p:blipFill>
        <p:spPr>
          <a:xfrm>
            <a:off x="385172" y="5123502"/>
            <a:ext cx="1702524" cy="1482253"/>
          </a:xfrm>
          <a:prstGeom prst="rect">
            <a:avLst/>
          </a:prstGeom>
        </p:spPr>
      </p:pic>
    </p:spTree>
    <p:extLst>
      <p:ext uri="{BB962C8B-B14F-4D97-AF65-F5344CB8AC3E}">
        <p14:creationId xmlns:p14="http://schemas.microsoft.com/office/powerpoint/2010/main" val="2292032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968" y="-52439"/>
            <a:ext cx="12187031" cy="925830"/>
            <a:chOff x="-1" y="0"/>
            <a:chExt cx="12187723" cy="926245"/>
          </a:xfrm>
        </p:grpSpPr>
        <p:sp>
          <p:nvSpPr>
            <p:cNvPr id="5" name="Rectangle 4"/>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Flowchart: Manual Input 7"/>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8" name="Text Box 2"/>
            <p:cNvSpPr txBox="1">
              <a:spLocks noChangeArrowheads="1"/>
            </p:cNvSpPr>
            <p:nvPr/>
          </p:nvSpPr>
          <p:spPr bwMode="auto">
            <a:xfrm>
              <a:off x="4301202" y="157610"/>
              <a:ext cx="7633685" cy="588843"/>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pPr>
              <a:r>
                <a:rPr lang="en-US" sz="2800" cap="all" dirty="0">
                  <a:solidFill>
                    <a:srgbClr val="FFFFFF"/>
                  </a:solidFill>
                  <a:latin typeface="Acumin Pro" panose="020B0504020202020204" pitchFamily="34" charset="77"/>
                  <a:ea typeface="Calibri" panose="020F0502020204030204" pitchFamily="34" charset="0"/>
                  <a:cs typeface="Times New Roman" panose="02020603050405020304" pitchFamily="18" charset="0"/>
                </a:rPr>
                <a:t>Scenery, Machinery, People</a:t>
              </a:r>
              <a:endParaRPr lang="en-US" sz="2800" cap="all" dirty="0">
                <a:latin typeface="Acumin Pro" panose="020B0504020202020204" pitchFamily="34" charset="77"/>
                <a:ea typeface="Calibri" panose="020F0502020204030204" pitchFamily="34" charset="0"/>
                <a:cs typeface="Times New Roman" panose="02020603050405020304" pitchFamily="18" charset="0"/>
              </a:endParaRPr>
            </a:p>
          </p:txBody>
        </p:sp>
      </p:grpSp>
      <p:pic>
        <p:nvPicPr>
          <p:cNvPr id="10" name="Picture 9" descr="A close up of a sign&#10;&#10;Description automatically generated">
            <a:extLst>
              <a:ext uri="{FF2B5EF4-FFF2-40B4-BE49-F238E27FC236}">
                <a16:creationId xmlns:a16="http://schemas.microsoft.com/office/drawing/2014/main" id="{CBA13803-327C-1340-8EBA-FB832F44FF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9190" y="5257800"/>
            <a:ext cx="2032000" cy="1600200"/>
          </a:xfrm>
          <a:prstGeom prst="rect">
            <a:avLst/>
          </a:prstGeom>
        </p:spPr>
      </p:pic>
      <p:sp>
        <p:nvSpPr>
          <p:cNvPr id="15" name="Rectangle 14">
            <a:extLst>
              <a:ext uri="{FF2B5EF4-FFF2-40B4-BE49-F238E27FC236}">
                <a16:creationId xmlns:a16="http://schemas.microsoft.com/office/drawing/2014/main" id="{6B75F9BD-CE29-D340-9025-AD9483FAA836}"/>
              </a:ext>
            </a:extLst>
          </p:cNvPr>
          <p:cNvSpPr/>
          <p:nvPr/>
        </p:nvSpPr>
        <p:spPr>
          <a:xfrm>
            <a:off x="130810" y="6544842"/>
            <a:ext cx="9409834" cy="276999"/>
          </a:xfrm>
          <a:prstGeom prst="rect">
            <a:avLst/>
          </a:prstGeom>
        </p:spPr>
        <p:txBody>
          <a:bodyPr wrap="square">
            <a:spAutoFit/>
          </a:bodyPr>
          <a:lstStyle/>
          <a:p>
            <a:r>
              <a:rPr lang="en-US" sz="1200" dirty="0">
                <a:latin typeface="Acumin Pro" panose="020B0504020202020204" pitchFamily="34" charset="77"/>
              </a:rPr>
              <a:t>Acheson, K.  (2017).  </a:t>
            </a:r>
            <a:r>
              <a:rPr lang="en-US" sz="1200" i="1" dirty="0">
                <a:latin typeface="Acumin Pro" panose="020B0504020202020204" pitchFamily="34" charset="77"/>
              </a:rPr>
              <a:t>Scenery, machinery, people</a:t>
            </a:r>
            <a:r>
              <a:rPr lang="en-US" sz="1200" dirty="0">
                <a:latin typeface="Acumin Pro" panose="020B0504020202020204" pitchFamily="34" charset="77"/>
              </a:rPr>
              <a:t>. The </a:t>
            </a:r>
            <a:r>
              <a:rPr lang="en-US" sz="1200" dirty="0" err="1">
                <a:latin typeface="Acumin Pro" panose="020B0504020202020204" pitchFamily="34" charset="77"/>
              </a:rPr>
              <a:t>HubICL</a:t>
            </a:r>
            <a:r>
              <a:rPr lang="en-US" sz="1200" dirty="0">
                <a:latin typeface="Acumin Pro" panose="020B0504020202020204" pitchFamily="34" charset="77"/>
              </a:rPr>
              <a:t>. https://hubicl.org/toolbox/tools/109/objectives</a:t>
            </a:r>
          </a:p>
        </p:txBody>
      </p:sp>
      <p:pic>
        <p:nvPicPr>
          <p:cNvPr id="16" name="Picture 15" descr="Three images side-by-side: The first depicts a field of crops with mountains in the background and the word &quot;scenery&quot; in the middle. The second depicts an old tractor with the word &quot;machinery&quot; in the middle. The third depicts an older man wearing a hat standing in a field with the word &quot;people&quot; in the middle.">
            <a:extLst>
              <a:ext uri="{FF2B5EF4-FFF2-40B4-BE49-F238E27FC236}">
                <a16:creationId xmlns:a16="http://schemas.microsoft.com/office/drawing/2014/main" id="{4BEA3015-F448-324A-90BD-9598E69DB632}"/>
              </a:ext>
            </a:extLst>
          </p:cNvPr>
          <p:cNvPicPr>
            <a:picLocks noChangeAspect="1"/>
          </p:cNvPicPr>
          <p:nvPr/>
        </p:nvPicPr>
        <p:blipFill>
          <a:blip r:embed="rId4"/>
          <a:stretch>
            <a:fillRect/>
          </a:stretch>
        </p:blipFill>
        <p:spPr>
          <a:xfrm>
            <a:off x="0" y="1300726"/>
            <a:ext cx="6970920" cy="2409412"/>
          </a:xfrm>
          <a:prstGeom prst="rect">
            <a:avLst/>
          </a:prstGeom>
        </p:spPr>
      </p:pic>
      <p:pic>
        <p:nvPicPr>
          <p:cNvPr id="17" name="Picture 16" descr="Three images side-by-side: The first depicts a field of crops with mountains in the background and the word &quot;scenery&quot; in the middle. The second depicts an old tractor with the word &quot;machinery&quot; in the middle. The third depicts an older man wearing a hat standing in a field with the word &quot;people&quot; in the middle.">
            <a:extLst>
              <a:ext uri="{FF2B5EF4-FFF2-40B4-BE49-F238E27FC236}">
                <a16:creationId xmlns:a16="http://schemas.microsoft.com/office/drawing/2014/main" id="{49011E33-0C45-6240-81C7-B81ED04A2B5D}"/>
              </a:ext>
            </a:extLst>
          </p:cNvPr>
          <p:cNvPicPr>
            <a:picLocks noChangeAspect="1"/>
          </p:cNvPicPr>
          <p:nvPr/>
        </p:nvPicPr>
        <p:blipFill>
          <a:blip r:embed="rId4"/>
          <a:stretch>
            <a:fillRect/>
          </a:stretch>
        </p:blipFill>
        <p:spPr>
          <a:xfrm>
            <a:off x="2085340" y="4174483"/>
            <a:ext cx="6970920" cy="2409412"/>
          </a:xfrm>
          <a:prstGeom prst="rect">
            <a:avLst/>
          </a:prstGeom>
        </p:spPr>
      </p:pic>
      <p:sp>
        <p:nvSpPr>
          <p:cNvPr id="18" name="TextBox 17">
            <a:extLst>
              <a:ext uri="{FF2B5EF4-FFF2-40B4-BE49-F238E27FC236}">
                <a16:creationId xmlns:a16="http://schemas.microsoft.com/office/drawing/2014/main" id="{76D58375-E7FE-0942-AAB5-EEAD6086840C}"/>
              </a:ext>
            </a:extLst>
          </p:cNvPr>
          <p:cNvSpPr txBox="1"/>
          <p:nvPr/>
        </p:nvSpPr>
        <p:spPr>
          <a:xfrm>
            <a:off x="34290" y="876329"/>
            <a:ext cx="5313119" cy="553998"/>
          </a:xfrm>
          <a:prstGeom prst="rect">
            <a:avLst/>
          </a:prstGeom>
          <a:noFill/>
        </p:spPr>
        <p:txBody>
          <a:bodyPr wrap="square" rtlCol="0">
            <a:spAutoFit/>
          </a:bodyPr>
          <a:lstStyle/>
          <a:p>
            <a:r>
              <a:rPr lang="en-US" sz="3000" b="1" i="1" dirty="0">
                <a:solidFill>
                  <a:srgbClr val="4B5459"/>
                </a:solidFill>
                <a:latin typeface="Acumin Pro" panose="020B0504020202020204" pitchFamily="34" charset="77"/>
              </a:rPr>
              <a:t>FOR WHOM ARE YOU…</a:t>
            </a:r>
          </a:p>
        </p:txBody>
      </p:sp>
      <p:sp>
        <p:nvSpPr>
          <p:cNvPr id="19" name="TextBox 18">
            <a:extLst>
              <a:ext uri="{FF2B5EF4-FFF2-40B4-BE49-F238E27FC236}">
                <a16:creationId xmlns:a16="http://schemas.microsoft.com/office/drawing/2014/main" id="{C6E59CA9-D2EA-7147-ABE4-F4CF5725EF27}"/>
              </a:ext>
            </a:extLst>
          </p:cNvPr>
          <p:cNvSpPr txBox="1"/>
          <p:nvPr/>
        </p:nvSpPr>
        <p:spPr>
          <a:xfrm>
            <a:off x="2085340" y="3641207"/>
            <a:ext cx="5279774" cy="553998"/>
          </a:xfrm>
          <a:prstGeom prst="rect">
            <a:avLst/>
          </a:prstGeom>
          <a:noFill/>
        </p:spPr>
        <p:txBody>
          <a:bodyPr wrap="square" rtlCol="0">
            <a:spAutoFit/>
          </a:bodyPr>
          <a:lstStyle/>
          <a:p>
            <a:r>
              <a:rPr lang="en-US" sz="3000" b="1" i="1" dirty="0">
                <a:solidFill>
                  <a:srgbClr val="4B5459"/>
                </a:solidFill>
                <a:latin typeface="Acumin Pro" panose="020B0504020202020204" pitchFamily="34" charset="77"/>
              </a:rPr>
              <a:t>FOR YOU, WHO ARE…</a:t>
            </a:r>
          </a:p>
        </p:txBody>
      </p:sp>
      <p:sp>
        <p:nvSpPr>
          <p:cNvPr id="20" name="TextBox 19">
            <a:extLst>
              <a:ext uri="{FF2B5EF4-FFF2-40B4-BE49-F238E27FC236}">
                <a16:creationId xmlns:a16="http://schemas.microsoft.com/office/drawing/2014/main" id="{BFA9FF1F-A539-E349-92CF-77BF300600CF}"/>
              </a:ext>
            </a:extLst>
          </p:cNvPr>
          <p:cNvSpPr txBox="1"/>
          <p:nvPr/>
        </p:nvSpPr>
        <p:spPr>
          <a:xfrm>
            <a:off x="8925450" y="4796135"/>
            <a:ext cx="961534" cy="923330"/>
          </a:xfrm>
          <a:prstGeom prst="rect">
            <a:avLst/>
          </a:prstGeom>
          <a:noFill/>
        </p:spPr>
        <p:txBody>
          <a:bodyPr wrap="square" rtlCol="0">
            <a:spAutoFit/>
          </a:bodyPr>
          <a:lstStyle/>
          <a:p>
            <a:pPr algn="ctr"/>
            <a:r>
              <a:rPr lang="en-US" sz="5400" b="1" dirty="0">
                <a:solidFill>
                  <a:srgbClr val="4B5459"/>
                </a:solidFill>
                <a:latin typeface="Acumin Pro" panose="020B0504020202020204" pitchFamily="34" charset="77"/>
              </a:rPr>
              <a:t>?</a:t>
            </a:r>
          </a:p>
        </p:txBody>
      </p:sp>
      <p:sp>
        <p:nvSpPr>
          <p:cNvPr id="21" name="TextBox 20">
            <a:extLst>
              <a:ext uri="{FF2B5EF4-FFF2-40B4-BE49-F238E27FC236}">
                <a16:creationId xmlns:a16="http://schemas.microsoft.com/office/drawing/2014/main" id="{D5745EAB-F404-3847-AC5D-6B7519E1F8CF}"/>
              </a:ext>
            </a:extLst>
          </p:cNvPr>
          <p:cNvSpPr txBox="1"/>
          <p:nvPr/>
        </p:nvSpPr>
        <p:spPr>
          <a:xfrm>
            <a:off x="6970920" y="1845081"/>
            <a:ext cx="961534" cy="923330"/>
          </a:xfrm>
          <a:prstGeom prst="rect">
            <a:avLst/>
          </a:prstGeom>
          <a:noFill/>
        </p:spPr>
        <p:txBody>
          <a:bodyPr wrap="square" rtlCol="0">
            <a:spAutoFit/>
          </a:bodyPr>
          <a:lstStyle/>
          <a:p>
            <a:pPr algn="ctr"/>
            <a:r>
              <a:rPr lang="en-US" sz="5400" b="1" dirty="0">
                <a:solidFill>
                  <a:srgbClr val="4B5459"/>
                </a:solidFill>
                <a:latin typeface="Acumin Pro" panose="020B0504020202020204" pitchFamily="34" charset="77"/>
              </a:rPr>
              <a:t>?</a:t>
            </a:r>
          </a:p>
        </p:txBody>
      </p:sp>
    </p:spTree>
    <p:extLst>
      <p:ext uri="{BB962C8B-B14F-4D97-AF65-F5344CB8AC3E}">
        <p14:creationId xmlns:p14="http://schemas.microsoft.com/office/powerpoint/2010/main" val="38264081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TotalTime>
  <Words>428</Words>
  <Application>Microsoft Macintosh PowerPoint</Application>
  <PresentationFormat>Widescreen</PresentationFormat>
  <Paragraphs>21</Paragraphs>
  <Slides>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Acumin Pro</vt:lpstr>
      <vt:lpstr>Arial</vt:lpstr>
      <vt:lpstr>Calibri</vt:lpstr>
      <vt:lpstr>Calibri Light</vt:lpstr>
      <vt:lpstr>Office Theme</vt:lpstr>
      <vt:lpstr>PowerPoint Presentation</vt:lpstr>
      <vt:lpstr>PowerPoint Presentation</vt:lpstr>
      <vt:lpstr>PowerPoint Presentation</vt:lpstr>
      <vt:lpstr>PowerPoint Presentation</vt:lpstr>
    </vt:vector>
  </TitlesOfParts>
  <Company>Purdue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Davis, Alexandra E</dc:creator>
  <cp:lastModifiedBy>Macdonald, Lindsey M</cp:lastModifiedBy>
  <cp:revision>18</cp:revision>
  <dcterms:created xsi:type="dcterms:W3CDTF">2018-08-27T14:09:00Z</dcterms:created>
  <dcterms:modified xsi:type="dcterms:W3CDTF">2020-10-15T14:07:10Z</dcterms:modified>
</cp:coreProperties>
</file>